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96" r:id="rId7"/>
    <p:sldId id="267" r:id="rId8"/>
    <p:sldId id="297" r:id="rId9"/>
    <p:sldId id="298" r:id="rId10"/>
    <p:sldId id="299" r:id="rId11"/>
    <p:sldId id="300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5" r:id="rId25"/>
    <p:sldId id="313" r:id="rId26"/>
    <p:sldId id="314" r:id="rId27"/>
    <p:sldId id="316" r:id="rId28"/>
    <p:sldId id="317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0">
          <p15:clr>
            <a:srgbClr val="A4A3A4"/>
          </p15:clr>
        </p15:guide>
        <p15:guide id="2" pos="356">
          <p15:clr>
            <a:srgbClr val="A4A3A4"/>
          </p15:clr>
        </p15:guide>
        <p15:guide id="3" orient="horz" pos="1214">
          <p15:clr>
            <a:srgbClr val="A4A3A4"/>
          </p15:clr>
        </p15:guide>
        <p15:guide id="4" pos="3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93"/>
    <a:srgbClr val="43B109"/>
    <a:srgbClr val="FFFFFF"/>
    <a:srgbClr val="000000"/>
    <a:srgbClr val="8AC53F"/>
    <a:srgbClr val="008E28"/>
    <a:srgbClr val="01A5DE"/>
    <a:srgbClr val="2863B4"/>
    <a:srgbClr val="7D47A0"/>
    <a:srgbClr val="B34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4660"/>
  </p:normalViewPr>
  <p:slideViewPr>
    <p:cSldViewPr snapToGrid="0" snapToObjects="1" showGuides="1">
      <p:cViewPr varScale="1">
        <p:scale>
          <a:sx n="120" d="100"/>
          <a:sy n="120" d="100"/>
        </p:scale>
        <p:origin x="844" y="76"/>
      </p:cViewPr>
      <p:guideLst>
        <p:guide orient="horz" pos="2910"/>
        <p:guide pos="356"/>
        <p:guide orient="horz" pos="1214"/>
        <p:guide pos="3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89AD0-637F-6F49-A8AE-82F03EA9FCC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69B64-14B1-E345-9664-8EF0331D00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9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03E8A-2CF5-A34F-B3C4-0CD35B7E2A87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FB36C-53D5-5646-9B96-73CE545323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9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Scher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>
          <a:xfrm>
            <a:off x="568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3487400" h="7581900">
                <a:moveTo>
                  <a:pt x="0" y="7581900"/>
                </a:moveTo>
                <a:lnTo>
                  <a:pt x="13487400" y="7581900"/>
                </a:lnTo>
                <a:lnTo>
                  <a:pt x="134874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 userDrawn="1"/>
        </p:nvSpPr>
        <p:spPr>
          <a:xfrm>
            <a:off x="0" y="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3487400" h="7581900">
                <a:moveTo>
                  <a:pt x="12083732" y="0"/>
                </a:moveTo>
                <a:lnTo>
                  <a:pt x="3320440" y="0"/>
                </a:lnTo>
                <a:lnTo>
                  <a:pt x="0" y="826719"/>
                </a:lnTo>
                <a:lnTo>
                  <a:pt x="0" y="4931460"/>
                </a:lnTo>
                <a:lnTo>
                  <a:pt x="702690" y="7581900"/>
                </a:lnTo>
                <a:lnTo>
                  <a:pt x="11045558" y="7581900"/>
                </a:lnTo>
                <a:lnTo>
                  <a:pt x="13487400" y="6973925"/>
                </a:lnTo>
                <a:lnTo>
                  <a:pt x="13487400" y="5294325"/>
                </a:lnTo>
                <a:lnTo>
                  <a:pt x="12083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599" y="1597819"/>
            <a:ext cx="5998505" cy="1102519"/>
          </a:xfrm>
        </p:spPr>
        <p:txBody>
          <a:bodyPr anchor="b"/>
          <a:lstStyle>
            <a:lvl1pPr>
              <a:lnSpc>
                <a:spcPct val="90000"/>
              </a:lnSpc>
              <a:defRPr sz="3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983" y="2740978"/>
            <a:ext cx="6006442" cy="13144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 descr="kdg-logo-horizontal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8" y="4223625"/>
            <a:ext cx="1766665" cy="40357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4401820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6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462598" y="1726567"/>
            <a:ext cx="8021002" cy="311975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9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461963" y="1727200"/>
            <a:ext cx="8021637" cy="311943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605" y="873808"/>
            <a:ext cx="5007795" cy="3664855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nl-BE" dirty="0"/>
              <a:t>Quote</a:t>
            </a:r>
            <a:endParaRPr lang="en-US" dirty="0"/>
          </a:p>
        </p:txBody>
      </p:sp>
      <p:sp>
        <p:nvSpPr>
          <p:cNvPr id="8" name="object 3"/>
          <p:cNvSpPr/>
          <p:nvPr userDrawn="1"/>
        </p:nvSpPr>
        <p:spPr>
          <a:xfrm>
            <a:off x="578948" y="534434"/>
            <a:ext cx="7964407" cy="0"/>
          </a:xfrm>
          <a:custGeom>
            <a:avLst/>
            <a:gdLst/>
            <a:ahLst/>
            <a:cxnLst/>
            <a:rect l="l" t="t" r="r" b="b"/>
            <a:pathLst>
              <a:path w="11747500">
                <a:moveTo>
                  <a:pt x="0" y="0"/>
                </a:moveTo>
                <a:lnTo>
                  <a:pt x="11747500" y="0"/>
                </a:lnTo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00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605" y="873808"/>
            <a:ext cx="5007795" cy="3664855"/>
          </a:xfrm>
        </p:spPr>
        <p:txBody>
          <a:bodyPr/>
          <a:lstStyle>
            <a:lvl1pPr>
              <a:defRPr sz="2800"/>
            </a:lvl1pPr>
          </a:lstStyle>
          <a:p>
            <a:r>
              <a:rPr lang="nl-BE" dirty="0"/>
              <a:t>Quote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9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/>
          <p:nvPr userDrawn="1"/>
        </p:nvSpPr>
        <p:spPr>
          <a:xfrm>
            <a:off x="578948" y="534434"/>
            <a:ext cx="7964407" cy="0"/>
          </a:xfrm>
          <a:custGeom>
            <a:avLst/>
            <a:gdLst/>
            <a:ahLst/>
            <a:cxnLst/>
            <a:rect l="l" t="t" r="r" b="b"/>
            <a:pathLst>
              <a:path w="11747500">
                <a:moveTo>
                  <a:pt x="0" y="0"/>
                </a:moveTo>
                <a:lnTo>
                  <a:pt x="11747500" y="0"/>
                </a:lnTo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578947" y="803273"/>
            <a:ext cx="7964407" cy="380524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9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5652" y="523817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1105" y="5232073"/>
            <a:ext cx="2133600" cy="273844"/>
          </a:xfrm>
          <a:prstGeom prst="rect">
            <a:avLst/>
          </a:prstGeom>
        </p:spPr>
        <p:txBody>
          <a:bodyPr/>
          <a:lstStyle/>
          <a:p>
            <a:fld id="{CB1210CE-9AB4-174B-A62F-F05FE149312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565151" y="1669220"/>
            <a:ext cx="6709410" cy="3205627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9" name="object 3"/>
          <p:cNvSpPr/>
          <p:nvPr userDrawn="1"/>
        </p:nvSpPr>
        <p:spPr>
          <a:xfrm>
            <a:off x="578948" y="534434"/>
            <a:ext cx="7964407" cy="0"/>
          </a:xfrm>
          <a:custGeom>
            <a:avLst/>
            <a:gdLst/>
            <a:ahLst/>
            <a:cxnLst/>
            <a:rect l="l" t="t" r="r" b="b"/>
            <a:pathLst>
              <a:path w="11747500">
                <a:moveTo>
                  <a:pt x="0" y="0"/>
                </a:moveTo>
                <a:lnTo>
                  <a:pt x="11747500" y="0"/>
                </a:lnTo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01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cher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>
          <a:xfrm>
            <a:off x="568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3487400" h="7581900">
                <a:moveTo>
                  <a:pt x="0" y="7581900"/>
                </a:moveTo>
                <a:lnTo>
                  <a:pt x="13487400" y="7581900"/>
                </a:lnTo>
                <a:lnTo>
                  <a:pt x="13487400" y="0"/>
                </a:lnTo>
                <a:lnTo>
                  <a:pt x="0" y="0"/>
                </a:lnTo>
                <a:lnTo>
                  <a:pt x="0" y="7581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 userDrawn="1"/>
        </p:nvSpPr>
        <p:spPr>
          <a:xfrm>
            <a:off x="0" y="2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3487400" h="7581900">
                <a:moveTo>
                  <a:pt x="12083732" y="0"/>
                </a:moveTo>
                <a:lnTo>
                  <a:pt x="3320440" y="0"/>
                </a:lnTo>
                <a:lnTo>
                  <a:pt x="0" y="826719"/>
                </a:lnTo>
                <a:lnTo>
                  <a:pt x="0" y="4931460"/>
                </a:lnTo>
                <a:lnTo>
                  <a:pt x="702690" y="7581900"/>
                </a:lnTo>
                <a:lnTo>
                  <a:pt x="11045558" y="7581900"/>
                </a:lnTo>
                <a:lnTo>
                  <a:pt x="13487400" y="6973925"/>
                </a:lnTo>
                <a:lnTo>
                  <a:pt x="13487400" y="5294325"/>
                </a:lnTo>
                <a:lnTo>
                  <a:pt x="12083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599" y="1597819"/>
            <a:ext cx="5998505" cy="1102519"/>
          </a:xfrm>
        </p:spPr>
        <p:txBody>
          <a:bodyPr anchor="b"/>
          <a:lstStyle>
            <a:lvl1pPr>
              <a:lnSpc>
                <a:spcPct val="90000"/>
              </a:lnSpc>
              <a:defRPr sz="3700" baseline="0"/>
            </a:lvl1pPr>
          </a:lstStyle>
          <a:p>
            <a:r>
              <a:rPr lang="nl-BE" dirty="0"/>
              <a:t>Dank u.</a:t>
            </a:r>
            <a:endParaRPr lang="en-US" dirty="0"/>
          </a:p>
        </p:txBody>
      </p:sp>
      <p:pic>
        <p:nvPicPr>
          <p:cNvPr id="7" name="Picture 6" descr="kdg-logo-horizontal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8" y="4223625"/>
            <a:ext cx="1766665" cy="403570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505699" y="4397273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/>
                </a:solidFill>
                <a:latin typeface="Verdana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A9685E-0A7B-4F0D-8B33-ABADE8E44D75}" type="datetime1">
              <a:rPr lang="nl-BE" smtClean="0"/>
              <a:pPr/>
              <a:t>19/04/2023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28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753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/>
          <a:stretch/>
        </p:blipFill>
        <p:spPr bwMode="inv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3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05" y="619809"/>
            <a:ext cx="6846755" cy="60955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0" y="1411866"/>
            <a:ext cx="7790504" cy="3282054"/>
          </a:xfrm>
        </p:spPr>
        <p:txBody>
          <a:bodyPr/>
          <a:lstStyle>
            <a:lvl1pPr marL="228600" indent="-2286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bject 3"/>
          <p:cNvSpPr/>
          <p:nvPr userDrawn="1"/>
        </p:nvSpPr>
        <p:spPr>
          <a:xfrm>
            <a:off x="578948" y="534434"/>
            <a:ext cx="7964407" cy="0"/>
          </a:xfrm>
          <a:custGeom>
            <a:avLst/>
            <a:gdLst/>
            <a:ahLst/>
            <a:cxnLst/>
            <a:rect l="l" t="t" r="r" b="b"/>
            <a:pathLst>
              <a:path w="11747500">
                <a:moveTo>
                  <a:pt x="0" y="0"/>
                </a:moveTo>
                <a:lnTo>
                  <a:pt x="11747500" y="0"/>
                </a:lnTo>
              </a:path>
            </a:pathLst>
          </a:custGeom>
          <a:ln w="762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91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752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kdg_ppt_chapters_2000x1024_v-0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9"/>
          <a:stretch/>
        </p:blipFill>
        <p:spPr bwMode="invGray">
          <a:xfrm>
            <a:off x="-40640" y="-10633"/>
            <a:ext cx="918464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2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-white_kdg_ppt_chapters_2000x1024-white-v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/>
          <a:stretch/>
        </p:blipFill>
        <p:spPr>
          <a:xfrm>
            <a:off x="-22578" y="-12700"/>
            <a:ext cx="9166578" cy="515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5254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 bwMode="invGray">
          <a:xfrm>
            <a:off x="0" y="-1"/>
            <a:ext cx="9144000" cy="514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3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4"/>
          <a:stretch/>
        </p:blipFill>
        <p:spPr>
          <a:xfrm>
            <a:off x="0" y="0"/>
            <a:ext cx="9144000" cy="5166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821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/>
          <a:stretch/>
        </p:blipFill>
        <p:spPr bwMode="invGray">
          <a:xfrm>
            <a:off x="0" y="10160"/>
            <a:ext cx="9144000" cy="5133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4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-white_kdg_ppt_chapters_2000x1024-white-v04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7177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/>
          <a:stretch/>
        </p:blipFill>
        <p:spPr bwMode="inv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5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-white_kdg_ppt_chapters_2000x1024-white-v05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/>
          <a:stretch/>
        </p:blipFill>
        <p:spPr>
          <a:xfrm>
            <a:off x="0" y="0"/>
            <a:ext cx="9144000" cy="5153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7177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/>
          <a:stretch/>
        </p:blipFill>
        <p:spPr bwMode="invGray">
          <a:xfrm>
            <a:off x="0" y="10160"/>
            <a:ext cx="9144000" cy="5133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tekst zonde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357188" indent="-179388">
              <a:buFont typeface="Arial"/>
              <a:buChar char="•"/>
              <a:defRPr/>
            </a:lvl2pPr>
            <a:lvl3pPr marL="534988" indent="-177800">
              <a:buFont typeface="Lucida Grande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09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6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6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/>
          <a:stretch/>
        </p:blipFill>
        <p:spPr>
          <a:xfrm>
            <a:off x="0" y="-12700"/>
            <a:ext cx="9144000" cy="515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_v-0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/>
          <a:stretch/>
        </p:blipFill>
        <p:spPr bwMode="invGray">
          <a:xfrm>
            <a:off x="0" y="-1"/>
            <a:ext cx="9144000" cy="514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7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/>
          <a:stretch/>
        </p:blipFill>
        <p:spPr>
          <a:xfrm>
            <a:off x="31434" y="-8602"/>
            <a:ext cx="9144000" cy="5152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5652" y="523817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1105" y="5232073"/>
            <a:ext cx="2133600" cy="273844"/>
          </a:xfrm>
          <a:prstGeom prst="rect">
            <a:avLst/>
          </a:prstGeom>
        </p:spPr>
        <p:txBody>
          <a:bodyPr/>
          <a:lstStyle/>
          <a:p>
            <a:fld id="{CB1210CE-9AB4-174B-A62F-F05FE1493124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8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/>
          <a:stretch/>
        </p:blipFill>
        <p:spPr bwMode="invGray">
          <a:xfrm>
            <a:off x="0" y="1555"/>
            <a:ext cx="9144000" cy="514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8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8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/>
          <a:stretch/>
        </p:blipFill>
        <p:spPr>
          <a:xfrm>
            <a:off x="0" y="-12164"/>
            <a:ext cx="9144000" cy="5158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0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/>
          <a:stretch/>
        </p:blipFill>
        <p:spPr bwMode="invGray">
          <a:xfrm>
            <a:off x="0" y="1555"/>
            <a:ext cx="9144000" cy="514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9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0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/>
          <a:stretch/>
        </p:blipFill>
        <p:spPr>
          <a:xfrm>
            <a:off x="0" y="-1"/>
            <a:ext cx="9144000" cy="5165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 bwMode="invGray">
          <a:xfrm>
            <a:off x="0" y="0"/>
            <a:ext cx="9144000" cy="515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0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/>
          <a:stretch/>
        </p:blipFill>
        <p:spPr>
          <a:xfrm>
            <a:off x="-18998" y="-1"/>
            <a:ext cx="9162998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/>
          <a:stretch/>
        </p:blipFill>
        <p:spPr bwMode="invGray">
          <a:xfrm>
            <a:off x="-101600" y="0"/>
            <a:ext cx="9245600" cy="5144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5652" y="523817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1105" y="5232073"/>
            <a:ext cx="2133600" cy="273844"/>
          </a:xfrm>
          <a:prstGeom prst="rect">
            <a:avLst/>
          </a:prstGeom>
        </p:spPr>
        <p:txBody>
          <a:bodyPr/>
          <a:lstStyle/>
          <a:p>
            <a:fld id="{CB1210CE-9AB4-174B-A62F-F05FE1493124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- zwart vl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0" y="1635386"/>
            <a:ext cx="4874630" cy="3045226"/>
          </a:xfrm>
        </p:spPr>
        <p:txBody>
          <a:bodyPr/>
          <a:lstStyle>
            <a:lvl1pPr marL="0" indent="0">
              <a:buNone/>
              <a:defRPr b="1"/>
            </a:lvl1pPr>
            <a:lvl2pPr marL="357188" indent="-179388">
              <a:buFont typeface="Arial"/>
              <a:buChar char="•"/>
              <a:defRPr/>
            </a:lvl2pPr>
            <a:lvl3pPr marL="534988" indent="-177800">
              <a:buFont typeface="Lucida Grande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 bwMode="ltGray">
          <a:xfrm>
            <a:off x="6015038" y="1747839"/>
            <a:ext cx="2600325" cy="2580322"/>
          </a:xfrm>
          <a:solidFill>
            <a:schemeClr val="tx1"/>
          </a:solidFill>
        </p:spPr>
        <p:txBody>
          <a:bodyPr lIns="180000" tIns="234000" rIns="144000" bIns="234000"/>
          <a:lstStyle>
            <a:lvl1pPr marL="0" indent="0">
              <a:buNone/>
              <a:defRPr sz="13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4987" indent="0">
              <a:buFontTx/>
              <a:buNone/>
              <a:defRPr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2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1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/>
          <a:stretch/>
        </p:blipFill>
        <p:spPr>
          <a:xfrm>
            <a:off x="0" y="-1"/>
            <a:ext cx="9144000" cy="5161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5652" y="523817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1105" y="5232073"/>
            <a:ext cx="2133600" cy="273844"/>
          </a:xfrm>
          <a:prstGeom prst="rect">
            <a:avLst/>
          </a:prstGeom>
        </p:spPr>
        <p:txBody>
          <a:bodyPr/>
          <a:lstStyle/>
          <a:p>
            <a:fld id="{CB1210CE-9AB4-174B-A62F-F05FE1493124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/>
          <a:stretch/>
        </p:blipFill>
        <p:spPr bwMode="invGray">
          <a:xfrm>
            <a:off x="0" y="-2003"/>
            <a:ext cx="9144000" cy="5126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2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/>
          <a:stretch/>
        </p:blipFill>
        <p:spPr>
          <a:xfrm>
            <a:off x="0" y="-12164"/>
            <a:ext cx="9144000" cy="5171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/>
          <a:stretch/>
        </p:blipFill>
        <p:spPr bwMode="invGray"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5652" y="523817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1105" y="5232073"/>
            <a:ext cx="2133600" cy="273844"/>
          </a:xfrm>
          <a:prstGeom prst="rect">
            <a:avLst/>
          </a:prstGeom>
        </p:spPr>
        <p:txBody>
          <a:bodyPr/>
          <a:lstStyle/>
          <a:p>
            <a:fld id="{CB1210CE-9AB4-174B-A62F-F05FE1493124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3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/>
          <a:stretch/>
        </p:blipFill>
        <p:spPr>
          <a:xfrm>
            <a:off x="0" y="0"/>
            <a:ext cx="9144000" cy="5145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/>
          <a:stretch/>
        </p:blipFill>
        <p:spPr bwMode="invGray">
          <a:xfrm>
            <a:off x="0" y="3175"/>
            <a:ext cx="9144000" cy="5167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4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4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 bwMode="invGray">
          <a:xfrm>
            <a:off x="0" y="0"/>
            <a:ext cx="9144000" cy="515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5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5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/>
          <a:stretch/>
        </p:blipFill>
        <p:spPr bwMode="inv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62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- groen vl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0" y="1635386"/>
            <a:ext cx="4874630" cy="3045226"/>
          </a:xfrm>
        </p:spPr>
        <p:txBody>
          <a:bodyPr/>
          <a:lstStyle>
            <a:lvl1pPr marL="0" indent="0">
              <a:buNone/>
              <a:defRPr b="1"/>
            </a:lvl1pPr>
            <a:lvl2pPr marL="357188" indent="-179388">
              <a:buFont typeface="Arial"/>
              <a:buChar char="•"/>
              <a:defRPr/>
            </a:lvl2pPr>
            <a:lvl3pPr marL="534988" indent="-177800">
              <a:buFont typeface="Lucida Grande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15038" y="1747839"/>
            <a:ext cx="2600325" cy="2580322"/>
          </a:xfrm>
          <a:solidFill>
            <a:srgbClr val="43B109"/>
          </a:solidFill>
        </p:spPr>
        <p:txBody>
          <a:bodyPr lIns="180000" tIns="234000" rIns="144000" bIns="234000"/>
          <a:lstStyle>
            <a:lvl1pPr marL="0" indent="0">
              <a:buNone/>
              <a:defRPr sz="13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357188" indent="0">
              <a:buFontTx/>
              <a:buNone/>
              <a:defRPr>
                <a:solidFill>
                  <a:schemeClr val="bg1"/>
                </a:solidFill>
              </a:defRPr>
            </a:lvl3pPr>
            <a:lvl4pPr marL="534987" indent="0">
              <a:buFontTx/>
              <a:buNone/>
              <a:defRPr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14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6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6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/>
          <a:stretch/>
        </p:blipFill>
        <p:spPr>
          <a:xfrm>
            <a:off x="0" y="-1"/>
            <a:ext cx="9144000" cy="5232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/>
          <a:stretch/>
        </p:blipFill>
        <p:spPr bwMode="invGray">
          <a:xfrm>
            <a:off x="-81280" y="-3996"/>
            <a:ext cx="9225280" cy="5157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7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dg_ppt_chapters_2000x1024_v-18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 bwMode="invGray">
          <a:xfrm>
            <a:off x="0" y="-12163"/>
            <a:ext cx="9144000" cy="515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03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18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8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/>
          <a:stretch/>
        </p:blipFill>
        <p:spPr>
          <a:xfrm>
            <a:off x="0" y="4097"/>
            <a:ext cx="9144000" cy="513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_v-1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/>
          <a:stretch/>
        </p:blipFill>
        <p:spPr bwMode="invGray">
          <a:xfrm>
            <a:off x="0" y="-12164"/>
            <a:ext cx="9144000" cy="5147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4708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19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1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>
          <a:xfrm>
            <a:off x="0" y="0"/>
            <a:ext cx="9144000" cy="5152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- 2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_v-2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/>
          <a:stretch/>
        </p:blipFill>
        <p:spPr bwMode="invGray">
          <a:xfrm>
            <a:off x="0" y="-1"/>
            <a:ext cx="9144000" cy="5136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4708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20 - W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dg_ppt_chapters_2000x1024-white_kdg_ppt_chapters_2000x1024-white-v2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634" y="2329816"/>
            <a:ext cx="4527824" cy="1021556"/>
          </a:xfrm>
        </p:spPr>
        <p:txBody>
          <a:bodyPr anchor="t"/>
          <a:lstStyle>
            <a:lvl1pPr algn="l">
              <a:lnSpc>
                <a:spcPct val="90000"/>
              </a:lnSpc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8" name="object 7"/>
          <p:cNvSpPr/>
          <p:nvPr userDrawn="1"/>
        </p:nvSpPr>
        <p:spPr bwMode="black">
          <a:xfrm>
            <a:off x="582220" y="2081473"/>
            <a:ext cx="4434237" cy="68925"/>
          </a:xfrm>
          <a:custGeom>
            <a:avLst/>
            <a:gdLst/>
            <a:ahLst/>
            <a:cxnLst/>
            <a:rect l="l" t="t" r="r" b="b"/>
            <a:pathLst>
              <a:path w="6540500" h="101600">
                <a:moveTo>
                  <a:pt x="65405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6540500" y="0"/>
                </a:lnTo>
                <a:lnTo>
                  <a:pt x="6540500" y="1016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- 2 bee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0" y="1635386"/>
            <a:ext cx="2903590" cy="3045226"/>
          </a:xfrm>
        </p:spPr>
        <p:txBody>
          <a:bodyPr/>
          <a:lstStyle>
            <a:lvl1pPr marL="0" indent="0">
              <a:buNone/>
              <a:defRPr b="0"/>
            </a:lvl1pPr>
            <a:lvl2pPr marL="357188" indent="-179388">
              <a:buFont typeface="Arial"/>
              <a:buChar char="•"/>
              <a:defRPr/>
            </a:lvl2pPr>
            <a:lvl3pPr marL="534988" indent="-177800">
              <a:buFont typeface="Lucida Grande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688715" y="1676719"/>
            <a:ext cx="2284319" cy="2285682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28786" y="1676719"/>
            <a:ext cx="2284319" cy="2285682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08070" y="4073843"/>
            <a:ext cx="4905035" cy="5349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- 1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10" y="1635386"/>
            <a:ext cx="2903590" cy="3045226"/>
          </a:xfrm>
        </p:spPr>
        <p:txBody>
          <a:bodyPr/>
          <a:lstStyle>
            <a:lvl1pPr marL="0" indent="0">
              <a:buNone/>
              <a:defRPr b="0"/>
            </a:lvl1pPr>
            <a:lvl2pPr marL="357188" indent="-179388">
              <a:buFont typeface="Arial"/>
              <a:buChar char="•"/>
              <a:defRPr/>
            </a:lvl2pPr>
            <a:lvl3pPr marL="534988" indent="-177800">
              <a:buFont typeface="Lucida Grande"/>
              <a:buChar char="-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688715" y="1676719"/>
            <a:ext cx="4824390" cy="2285682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608070" y="4073843"/>
            <a:ext cx="4905035" cy="5349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8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en 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946593"/>
            <a:ext cx="4038600" cy="2545556"/>
          </a:xfrm>
        </p:spPr>
        <p:txBody>
          <a:bodyPr/>
          <a:lstStyle>
            <a:lvl1pPr marL="0" indent="0">
              <a:buNone/>
              <a:defRPr sz="1100" b="1"/>
            </a:lvl1pPr>
            <a:lvl2pPr marL="0" indent="0">
              <a:buNone/>
              <a:defRPr sz="1050"/>
            </a:lvl2pPr>
            <a:lvl3pPr marL="182563" indent="-182563">
              <a:buFont typeface="Arial"/>
              <a:buChar char="•"/>
              <a:defRPr sz="1000"/>
            </a:lvl3pPr>
            <a:lvl4pPr marL="534987" indent="0">
              <a:buNone/>
              <a:defRPr sz="900"/>
            </a:lvl4pPr>
            <a:lvl5pPr marL="720725" indent="0">
              <a:buNone/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680" y="1946593"/>
            <a:ext cx="4038600" cy="2545556"/>
          </a:xfrm>
        </p:spPr>
        <p:txBody>
          <a:bodyPr/>
          <a:lstStyle>
            <a:lvl1pPr marL="0" indent="0">
              <a:buNone/>
              <a:defRPr sz="1100" b="1"/>
            </a:lvl1pPr>
            <a:lvl2pPr marL="0" indent="0">
              <a:buFont typeface="Arial"/>
              <a:buNone/>
              <a:defRPr sz="1050"/>
            </a:lvl2pPr>
            <a:lvl3pPr marL="177800" indent="-177800">
              <a:buFont typeface="Arial"/>
              <a:buChar char="•"/>
              <a:defRPr sz="1000"/>
            </a:lvl3pPr>
            <a:lvl4pPr marL="534987" indent="0">
              <a:buNone/>
              <a:defRPr sz="900"/>
            </a:lvl4pPr>
            <a:lvl5pPr marL="720725" indent="0">
              <a:buNone/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bject 7"/>
          <p:cNvSpPr/>
          <p:nvPr userDrawn="1"/>
        </p:nvSpPr>
        <p:spPr>
          <a:xfrm>
            <a:off x="576263" y="1814994"/>
            <a:ext cx="3949398" cy="185100"/>
          </a:xfrm>
          <a:custGeom>
            <a:avLst/>
            <a:gdLst/>
            <a:ahLst/>
            <a:cxnLst/>
            <a:rect l="l" t="t" r="r" b="b"/>
            <a:pathLst>
              <a:path w="3632200">
                <a:moveTo>
                  <a:pt x="0" y="0"/>
                </a:moveTo>
                <a:lnTo>
                  <a:pt x="36322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 userDrawn="1"/>
        </p:nvSpPr>
        <p:spPr>
          <a:xfrm>
            <a:off x="4777067" y="1814994"/>
            <a:ext cx="3949398" cy="185100"/>
          </a:xfrm>
          <a:custGeom>
            <a:avLst/>
            <a:gdLst/>
            <a:ahLst/>
            <a:cxnLst/>
            <a:rect l="l" t="t" r="r" b="b"/>
            <a:pathLst>
              <a:path w="3632200">
                <a:moveTo>
                  <a:pt x="0" y="0"/>
                </a:moveTo>
                <a:lnTo>
                  <a:pt x="36322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0145" y="1956753"/>
            <a:ext cx="2449389" cy="2545556"/>
          </a:xfrm>
        </p:spPr>
        <p:txBody>
          <a:bodyPr/>
          <a:lstStyle>
            <a:lvl1pPr marL="0" indent="0">
              <a:buNone/>
              <a:defRPr sz="1100" b="1"/>
            </a:lvl1pPr>
            <a:lvl2pPr marL="0" indent="0">
              <a:buNone/>
              <a:defRPr sz="1050"/>
            </a:lvl2pPr>
            <a:lvl3pPr marL="182563" indent="-182563">
              <a:buFont typeface="Arial"/>
              <a:buChar char="•"/>
              <a:defRPr sz="1000"/>
            </a:lvl3pPr>
            <a:lvl4pPr marL="534987" indent="0">
              <a:buNone/>
              <a:defRPr sz="900"/>
            </a:lvl4pPr>
            <a:lvl5pPr marL="720725" indent="0">
              <a:buNone/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bject 7"/>
          <p:cNvSpPr/>
          <p:nvPr userDrawn="1"/>
        </p:nvSpPr>
        <p:spPr>
          <a:xfrm>
            <a:off x="576263" y="1814994"/>
            <a:ext cx="2449389" cy="45719"/>
          </a:xfrm>
          <a:custGeom>
            <a:avLst/>
            <a:gdLst/>
            <a:ahLst/>
            <a:cxnLst/>
            <a:rect l="l" t="t" r="r" b="b"/>
            <a:pathLst>
              <a:path w="3632200">
                <a:moveTo>
                  <a:pt x="0" y="0"/>
                </a:moveTo>
                <a:lnTo>
                  <a:pt x="36322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/>
          <p:nvPr userDrawn="1"/>
        </p:nvSpPr>
        <p:spPr>
          <a:xfrm>
            <a:off x="3301585" y="1814994"/>
            <a:ext cx="2449389" cy="45719"/>
          </a:xfrm>
          <a:custGeom>
            <a:avLst/>
            <a:gdLst/>
            <a:ahLst/>
            <a:cxnLst/>
            <a:rect l="l" t="t" r="r" b="b"/>
            <a:pathLst>
              <a:path w="3632200">
                <a:moveTo>
                  <a:pt x="0" y="0"/>
                </a:moveTo>
                <a:lnTo>
                  <a:pt x="36322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 userDrawn="1"/>
        </p:nvSpPr>
        <p:spPr>
          <a:xfrm>
            <a:off x="6084036" y="1814994"/>
            <a:ext cx="2449389" cy="45719"/>
          </a:xfrm>
          <a:custGeom>
            <a:avLst/>
            <a:gdLst/>
            <a:ahLst/>
            <a:cxnLst/>
            <a:rect l="l" t="t" r="r" b="b"/>
            <a:pathLst>
              <a:path w="3632200">
                <a:moveTo>
                  <a:pt x="0" y="0"/>
                </a:moveTo>
                <a:lnTo>
                  <a:pt x="36322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499339" y="1956753"/>
            <a:ext cx="2449389" cy="2545556"/>
          </a:xfrm>
        </p:spPr>
        <p:txBody>
          <a:bodyPr/>
          <a:lstStyle>
            <a:lvl1pPr marL="0" indent="0">
              <a:buNone/>
              <a:defRPr sz="1100" b="1"/>
            </a:lvl1pPr>
            <a:lvl2pPr marL="0" indent="0">
              <a:buNone/>
              <a:defRPr sz="1050"/>
            </a:lvl2pPr>
            <a:lvl3pPr marL="182563" indent="-182563">
              <a:buFont typeface="Arial"/>
              <a:buChar char="•"/>
              <a:defRPr sz="1000"/>
            </a:lvl3pPr>
            <a:lvl4pPr marL="534987" indent="0">
              <a:buNone/>
              <a:defRPr sz="900"/>
            </a:lvl4pPr>
            <a:lvl5pPr marL="720725" indent="0">
              <a:buNone/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4"/>
          </p:nvPr>
        </p:nvSpPr>
        <p:spPr>
          <a:xfrm>
            <a:off x="5992596" y="1956753"/>
            <a:ext cx="2449389" cy="2545556"/>
          </a:xfrm>
        </p:spPr>
        <p:txBody>
          <a:bodyPr/>
          <a:lstStyle>
            <a:lvl1pPr marL="0" indent="0">
              <a:buNone/>
              <a:defRPr sz="1100" b="1"/>
            </a:lvl1pPr>
            <a:lvl2pPr marL="0" indent="0">
              <a:buNone/>
              <a:defRPr sz="1050"/>
            </a:lvl2pPr>
            <a:lvl3pPr marL="182563" indent="-182563">
              <a:buFont typeface="Arial"/>
              <a:buChar char="•"/>
              <a:defRPr sz="1000"/>
            </a:lvl3pPr>
            <a:lvl4pPr marL="534987" indent="0">
              <a:buNone/>
              <a:defRPr sz="900"/>
            </a:lvl4pPr>
            <a:lvl5pPr marL="720725" indent="0">
              <a:buNone/>
              <a:defRPr sz="9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8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8605" y="619809"/>
            <a:ext cx="668419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BE" dirty="0"/>
              <a:t>Click to edit </a:t>
            </a:r>
            <a:br>
              <a:rPr lang="nl-BE" dirty="0"/>
            </a:br>
            <a:r>
              <a:rPr lang="nl-BE" dirty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10" y="1635386"/>
            <a:ext cx="7790504" cy="3045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5699" y="671728"/>
            <a:ext cx="110900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Verdana"/>
              </a:defRPr>
            </a:lvl1pPr>
          </a:lstStyle>
          <a:p>
            <a:r>
              <a:rPr lang="en-BE"/>
              <a:t>DN IO Systems – 19/20  </a:t>
            </a:r>
            <a:endParaRPr lang="en-US" dirty="0"/>
          </a:p>
        </p:txBody>
      </p:sp>
      <p:sp>
        <p:nvSpPr>
          <p:cNvPr id="7" name="object 3"/>
          <p:cNvSpPr/>
          <p:nvPr userDrawn="1"/>
        </p:nvSpPr>
        <p:spPr>
          <a:xfrm>
            <a:off x="578948" y="534434"/>
            <a:ext cx="7964407" cy="0"/>
          </a:xfrm>
          <a:custGeom>
            <a:avLst/>
            <a:gdLst/>
            <a:ahLst/>
            <a:cxnLst/>
            <a:rect l="l" t="t" r="r" b="b"/>
            <a:pathLst>
              <a:path w="11747500">
                <a:moveTo>
                  <a:pt x="0" y="0"/>
                </a:moveTo>
                <a:lnTo>
                  <a:pt x="1174750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01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6" r:id="rId5"/>
    <p:sldLayoutId id="2147483663" r:id="rId6"/>
    <p:sldLayoutId id="2147483664" r:id="rId7"/>
    <p:sldLayoutId id="2147483652" r:id="rId8"/>
    <p:sldLayoutId id="2147483665" r:id="rId9"/>
    <p:sldLayoutId id="2147483686" r:id="rId10"/>
    <p:sldLayoutId id="2147483692" r:id="rId11"/>
    <p:sldLayoutId id="2147483687" r:id="rId12"/>
    <p:sldLayoutId id="2147483688" r:id="rId13"/>
    <p:sldLayoutId id="2147483689" r:id="rId14"/>
    <p:sldLayoutId id="2147483690" r:id="rId15"/>
    <p:sldLayoutId id="2147483654" r:id="rId16"/>
    <p:sldLayoutId id="2147483691" r:id="rId17"/>
    <p:sldLayoutId id="2147483713" r:id="rId18"/>
    <p:sldLayoutId id="2147483667" r:id="rId19"/>
    <p:sldLayoutId id="2147483693" r:id="rId20"/>
    <p:sldLayoutId id="2147483670" r:id="rId21"/>
    <p:sldLayoutId id="2147483694" r:id="rId22"/>
    <p:sldLayoutId id="2147483671" r:id="rId23"/>
    <p:sldLayoutId id="2147483695" r:id="rId24"/>
    <p:sldLayoutId id="2147483672" r:id="rId25"/>
    <p:sldLayoutId id="2147483696" r:id="rId26"/>
    <p:sldLayoutId id="2147483673" r:id="rId27"/>
    <p:sldLayoutId id="2147483697" r:id="rId28"/>
    <p:sldLayoutId id="2147483674" r:id="rId29"/>
    <p:sldLayoutId id="2147483698" r:id="rId30"/>
    <p:sldLayoutId id="2147483675" r:id="rId31"/>
    <p:sldLayoutId id="2147483699" r:id="rId32"/>
    <p:sldLayoutId id="2147483676" r:id="rId33"/>
    <p:sldLayoutId id="2147483700" r:id="rId34"/>
    <p:sldLayoutId id="2147483677" r:id="rId35"/>
    <p:sldLayoutId id="2147483701" r:id="rId36"/>
    <p:sldLayoutId id="2147483678" r:id="rId37"/>
    <p:sldLayoutId id="2147483702" r:id="rId38"/>
    <p:sldLayoutId id="2147483679" r:id="rId39"/>
    <p:sldLayoutId id="2147483703" r:id="rId40"/>
    <p:sldLayoutId id="2147483680" r:id="rId41"/>
    <p:sldLayoutId id="2147483704" r:id="rId42"/>
    <p:sldLayoutId id="2147483681" r:id="rId43"/>
    <p:sldLayoutId id="2147483705" r:id="rId44"/>
    <p:sldLayoutId id="2147483682" r:id="rId45"/>
    <p:sldLayoutId id="2147483706" r:id="rId46"/>
    <p:sldLayoutId id="2147483683" r:id="rId47"/>
    <p:sldLayoutId id="2147483707" r:id="rId48"/>
    <p:sldLayoutId id="2147483651" r:id="rId49"/>
    <p:sldLayoutId id="2147483708" r:id="rId50"/>
    <p:sldLayoutId id="2147483668" r:id="rId51"/>
    <p:sldLayoutId id="2147483709" r:id="rId52"/>
    <p:sldLayoutId id="2147483669" r:id="rId53"/>
    <p:sldLayoutId id="2147483710" r:id="rId54"/>
    <p:sldLayoutId id="2147483684" r:id="rId55"/>
    <p:sldLayoutId id="2147483711" r:id="rId56"/>
    <p:sldLayoutId id="2147483685" r:id="rId57"/>
    <p:sldLayoutId id="2147483712" r:id="rId58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KdG" pitchFamily="50" charset="0"/>
        </a:defRPr>
      </a:lvl1pPr>
    </p:titleStyle>
    <p:bodyStyle>
      <a:lvl1pPr marL="177800" indent="-177800" algn="l" defTabSz="457200" rtl="0" eaLnBrk="1" latinLnBrk="0" hangingPunct="1">
        <a:spcBef>
          <a:spcPts val="300"/>
        </a:spcBef>
        <a:spcAft>
          <a:spcPts val="700"/>
        </a:spcAft>
        <a:buFont typeface="Arial"/>
        <a:buChar char="•"/>
        <a:defRPr sz="1400" kern="1200">
          <a:solidFill>
            <a:schemeClr val="tx1"/>
          </a:solidFill>
          <a:latin typeface="Verdana"/>
          <a:ea typeface="+mn-ea"/>
          <a:cs typeface="+mn-cs"/>
        </a:defRPr>
      </a:lvl1pPr>
      <a:lvl2pPr marL="357188" indent="-179388" algn="l" defTabSz="457200" rtl="0" eaLnBrk="1" latinLnBrk="0" hangingPunct="1">
        <a:spcBef>
          <a:spcPts val="300"/>
        </a:spcBef>
        <a:spcAft>
          <a:spcPts val="300"/>
        </a:spcAft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+mn-cs"/>
        </a:defRPr>
      </a:lvl2pPr>
      <a:lvl3pPr marL="534988" indent="-177800" algn="l" defTabSz="457200" rtl="0" eaLnBrk="1" latinLnBrk="0" hangingPunct="1">
        <a:spcBef>
          <a:spcPts val="300"/>
        </a:spcBef>
        <a:spcAft>
          <a:spcPts val="300"/>
        </a:spcAft>
        <a:buFont typeface="Wingdings" charset="2"/>
        <a:buChar char="§"/>
        <a:tabLst/>
        <a:defRPr sz="1100" kern="1200">
          <a:solidFill>
            <a:schemeClr val="tx1"/>
          </a:solidFill>
          <a:latin typeface="Verdana"/>
          <a:ea typeface="+mn-ea"/>
          <a:cs typeface="+mn-cs"/>
        </a:defRPr>
      </a:lvl3pPr>
      <a:lvl4pPr marL="720725" indent="-185738" algn="l" defTabSz="457200" rtl="0" eaLnBrk="1" latinLnBrk="0" hangingPunct="1">
        <a:spcBef>
          <a:spcPts val="300"/>
        </a:spcBef>
        <a:spcAft>
          <a:spcPts val="300"/>
        </a:spcAft>
        <a:buFont typeface="Courier New"/>
        <a:buChar char="o"/>
        <a:defRPr sz="1050" kern="1200">
          <a:solidFill>
            <a:schemeClr val="tx1"/>
          </a:solidFill>
          <a:latin typeface="Verdana"/>
          <a:ea typeface="+mn-ea"/>
          <a:cs typeface="+mn-cs"/>
        </a:defRPr>
      </a:lvl4pPr>
      <a:lvl5pPr marL="898525" indent="-177800" algn="l" defTabSz="457200" rtl="0" eaLnBrk="1" latinLnBrk="0" hangingPunct="1">
        <a:spcBef>
          <a:spcPts val="300"/>
        </a:spcBef>
        <a:spcAft>
          <a:spcPts val="300"/>
        </a:spcAft>
        <a:buFont typeface="Arial"/>
        <a:buChar char="»"/>
        <a:defRPr sz="1050" kern="1200">
          <a:solidFill>
            <a:schemeClr val="tx1"/>
          </a:solidFill>
          <a:latin typeface="Verdan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>
                <a:ea typeface="Verdana"/>
              </a:rPr>
              <a:t>Opleidingsadviesraad</a:t>
            </a:r>
            <a:endParaRPr lang="en-US" sz="32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D8FE833-7CD3-4596-A19F-557793C6FDE9}"/>
              </a:ext>
            </a:extLst>
          </p:cNvPr>
          <p:cNvSpPr txBox="1">
            <a:spLocks/>
          </p:cNvSpPr>
          <p:nvPr/>
        </p:nvSpPr>
        <p:spPr>
          <a:xfrm>
            <a:off x="482156" y="2109068"/>
            <a:ext cx="5998505" cy="11025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b="1" kern="1200">
                <a:solidFill>
                  <a:schemeClr val="tx1"/>
                </a:solidFill>
                <a:latin typeface="+mj-lt"/>
                <a:ea typeface="+mj-ea"/>
                <a:cs typeface="KdG" pitchFamily="50" charset="0"/>
              </a:defRPr>
            </a:lvl1pPr>
          </a:lstStyle>
          <a:p>
            <a:r>
              <a:rPr lang="en-US" sz="2400" dirty="0">
                <a:ea typeface="Verdana"/>
              </a:rPr>
              <a:t>Joppe Demulder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424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5" y="619809"/>
            <a:ext cx="8069972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Integration project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Dagelijks werk (20%):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-Deadlines halen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-Aanwezigheid</a:t>
            </a:r>
          </a:p>
          <a:p>
            <a:endParaRPr lang="nl-NL" sz="2400" b="0" dirty="0">
              <a:ea typeface="Verdana"/>
              <a:cs typeface="Verdana"/>
            </a:endParaRPr>
          </a:p>
          <a:p>
            <a:r>
              <a:rPr lang="nl-NL" sz="2400" b="0" dirty="0">
                <a:ea typeface="Verdana"/>
                <a:cs typeface="Verdana"/>
              </a:rPr>
              <a:t>Examen (80%):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-Presentatie voor (interne) jury</a:t>
            </a:r>
            <a:br>
              <a:rPr lang="nl-NL" sz="2400" b="0" dirty="0">
                <a:ea typeface="Verdana"/>
                <a:cs typeface="Verdana"/>
              </a:rPr>
            </a:br>
            <a:br>
              <a:rPr lang="nl-BE" sz="2400" b="0" dirty="0">
                <a:ea typeface="Verdana"/>
                <a:cs typeface="Verdana"/>
              </a:rPr>
            </a:br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142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F18FD-E87A-2C22-F844-BDCA2F42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329816"/>
            <a:ext cx="6459279" cy="1021556"/>
          </a:xfrm>
        </p:spPr>
        <p:txBody>
          <a:bodyPr/>
          <a:lstStyle/>
          <a:p>
            <a:r>
              <a:rPr lang="nl-BE" sz="3200" dirty="0">
                <a:ea typeface="Verdana"/>
                <a:cs typeface="Verdana"/>
              </a:rPr>
              <a:t>Virtual </a:t>
            </a:r>
            <a:r>
              <a:rPr lang="nl-BE" sz="3200" dirty="0" err="1">
                <a:ea typeface="Verdana"/>
                <a:cs typeface="Verdana"/>
              </a:rPr>
              <a:t>and</a:t>
            </a:r>
            <a:r>
              <a:rPr lang="nl-BE" sz="3200" dirty="0">
                <a:ea typeface="Verdana"/>
                <a:cs typeface="Verdana"/>
              </a:rPr>
              <a:t> real life makers – Programming 1.2</a:t>
            </a:r>
            <a:br>
              <a:rPr lang="nl-BE" sz="3200" dirty="0">
                <a:ea typeface="Verdana"/>
                <a:cs typeface="Verdana"/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06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Programming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-Methodes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-Analoge input/output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-Digitale input/output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-Non-</a:t>
            </a:r>
            <a:r>
              <a:rPr lang="nl-BE" sz="2400" b="0" dirty="0" err="1">
                <a:ea typeface="Verdana"/>
                <a:cs typeface="Verdana"/>
              </a:rPr>
              <a:t>blocking</a:t>
            </a:r>
            <a:r>
              <a:rPr lang="nl-BE" sz="2400" b="0" dirty="0">
                <a:ea typeface="Verdana"/>
                <a:cs typeface="Verdana"/>
              </a:rPr>
              <a:t> code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-Triggers</a:t>
            </a:r>
          </a:p>
        </p:txBody>
      </p:sp>
    </p:spTree>
    <p:extLst>
      <p:ext uri="{BB962C8B-B14F-4D97-AF65-F5344CB8AC3E}">
        <p14:creationId xmlns:p14="http://schemas.microsoft.com/office/powerpoint/2010/main" val="253971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Programming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Arduino</a:t>
            </a:r>
            <a:r>
              <a:rPr lang="nl-NL" sz="2400" b="0" dirty="0">
                <a:ea typeface="Verdana"/>
                <a:cs typeface="Verdana"/>
              </a:rPr>
              <a:t> IDE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Thinkercad</a:t>
            </a:r>
            <a:endParaRPr lang="nl-BE" sz="2400" b="0" dirty="0">
              <a:ea typeface="Verdana"/>
              <a:cs typeface="Verdana"/>
            </a:endParaRPr>
          </a:p>
          <a:p>
            <a:endParaRPr lang="nl-BE" sz="2400" b="0" dirty="0">
              <a:ea typeface="Verdana"/>
              <a:cs typeface="Verdana"/>
            </a:endParaRPr>
          </a:p>
          <a:p>
            <a:r>
              <a:rPr lang="nl-BE" sz="2400" b="0" dirty="0">
                <a:ea typeface="Verdana"/>
                <a:cs typeface="Verdana"/>
              </a:rPr>
              <a:t>Examen: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-Vaardigheidstoets op laptop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-Grote oefening met kleine sub-oefeningen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-Verbeterd met verbetersleutel</a:t>
            </a:r>
            <a:endParaRPr lang="nl-NL" sz="2400" b="0" dirty="0">
              <a:ea typeface="Verdana"/>
              <a:cs typeface="Verdana"/>
            </a:endParaRPr>
          </a:p>
          <a:p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2260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D70AC-BFDE-09D9-BACD-2588B154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244755"/>
            <a:ext cx="5045149" cy="1402211"/>
          </a:xfrm>
        </p:spPr>
        <p:txBody>
          <a:bodyPr/>
          <a:lstStyle/>
          <a:p>
            <a:r>
              <a:rPr lang="nl-BE" sz="3200" dirty="0">
                <a:ea typeface="Verdana"/>
                <a:cs typeface="Verdana"/>
              </a:rPr>
              <a:t>Virtual </a:t>
            </a:r>
            <a:r>
              <a:rPr lang="nl-BE" sz="3200" dirty="0" err="1">
                <a:ea typeface="Verdana"/>
                <a:cs typeface="Verdana"/>
              </a:rPr>
              <a:t>and</a:t>
            </a:r>
            <a:r>
              <a:rPr lang="nl-BE" sz="3200" dirty="0">
                <a:ea typeface="Verdana"/>
                <a:cs typeface="Verdana"/>
              </a:rPr>
              <a:t> real life </a:t>
            </a:r>
            <a:br>
              <a:rPr lang="nl-BE" sz="3200" dirty="0">
                <a:ea typeface="Verdana"/>
                <a:cs typeface="Verdana"/>
              </a:rPr>
            </a:br>
            <a:r>
              <a:rPr lang="nl-BE" sz="3200" dirty="0">
                <a:ea typeface="Verdana"/>
                <a:cs typeface="Verdana"/>
              </a:rPr>
              <a:t>makers – In </a:t>
            </a:r>
            <a:r>
              <a:rPr lang="nl-BE" sz="3200" dirty="0" err="1">
                <a:ea typeface="Verdana"/>
                <a:cs typeface="Verdana"/>
              </a:rPr>
              <a:t>and</a:t>
            </a:r>
            <a:r>
              <a:rPr lang="nl-BE" sz="3200" dirty="0">
                <a:ea typeface="Verdana"/>
                <a:cs typeface="Verdana"/>
              </a:rPr>
              <a:t> out systems</a:t>
            </a:r>
            <a:br>
              <a:rPr lang="nl-BE" sz="3200" dirty="0">
                <a:ea typeface="Verdana"/>
                <a:cs typeface="Verdana"/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5074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out systems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477059"/>
            <a:ext cx="7790504" cy="28513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		(Alle componenten in de </a:t>
            </a:r>
            <a:r>
              <a:rPr lang="nl-BE" sz="2400" b="0" dirty="0" err="1">
                <a:ea typeface="Verdana"/>
                <a:cs typeface="Verdana"/>
              </a:rPr>
              <a:t>Arduino</a:t>
            </a:r>
            <a:r>
              <a:rPr lang="nl-BE" sz="2400" b="0" dirty="0">
                <a:ea typeface="Verdana"/>
                <a:cs typeface="Verdana"/>
              </a:rPr>
              <a:t> kit)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-Electricity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</a:t>
            </a:r>
            <a:r>
              <a:rPr lang="nl-BE" sz="2400" b="0" dirty="0" err="1">
                <a:ea typeface="Verdana"/>
                <a:cs typeface="Verdana"/>
              </a:rPr>
              <a:t>Resistors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-Buttons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-Diodes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-Motoren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-Advanced </a:t>
            </a:r>
            <a:r>
              <a:rPr lang="nl-BE" sz="2400" b="0" dirty="0" err="1">
                <a:ea typeface="Verdana"/>
                <a:cs typeface="Verdana"/>
              </a:rPr>
              <a:t>components</a:t>
            </a:r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5020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out systems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477059"/>
            <a:ext cx="7790504" cy="28513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Arduino</a:t>
            </a:r>
            <a:r>
              <a:rPr lang="nl-NL" sz="2400" b="0" dirty="0">
                <a:ea typeface="Verdana"/>
                <a:cs typeface="Verdana"/>
              </a:rPr>
              <a:t> IDE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Arduino</a:t>
            </a:r>
            <a:r>
              <a:rPr lang="nl-NL" sz="2400" b="0" dirty="0">
                <a:ea typeface="Verdana"/>
                <a:cs typeface="Verdana"/>
              </a:rPr>
              <a:t> kit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-Multimeter</a:t>
            </a:r>
            <a:br>
              <a:rPr lang="nl-BE" sz="2400" b="0" dirty="0">
                <a:ea typeface="Verdana"/>
                <a:cs typeface="Verdana"/>
              </a:rPr>
            </a:b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Examen: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-Vaardigheidstoets op laptop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-Grote oefening met kleine sub-oefeningen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-Verbeterd met verbetersleutel</a:t>
            </a:r>
            <a:endParaRPr lang="nl-NL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9726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7DBCB-BC74-FB12-6CCD-4A51B9C9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34" y="2329816"/>
            <a:ext cx="5268896" cy="1407528"/>
          </a:xfrm>
        </p:spPr>
        <p:txBody>
          <a:bodyPr/>
          <a:lstStyle/>
          <a:p>
            <a:r>
              <a:rPr lang="nl-BE" sz="3200" dirty="0">
                <a:ea typeface="Verdana"/>
                <a:cs typeface="Verdana"/>
              </a:rPr>
              <a:t>Virtual </a:t>
            </a:r>
            <a:r>
              <a:rPr lang="nl-BE" sz="3200" dirty="0" err="1">
                <a:ea typeface="Verdana"/>
                <a:cs typeface="Verdana"/>
              </a:rPr>
              <a:t>and</a:t>
            </a:r>
            <a:r>
              <a:rPr lang="nl-BE" sz="3200" dirty="0">
                <a:ea typeface="Verdana"/>
                <a:cs typeface="Verdana"/>
              </a:rPr>
              <a:t> real life makers – Integration project 1.2</a:t>
            </a:r>
            <a:br>
              <a:rPr lang="nl-BE" sz="3200" dirty="0">
                <a:ea typeface="Verdana"/>
                <a:cs typeface="Verdana"/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233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Integration project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477059"/>
            <a:ext cx="7790504" cy="28513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-Maak een huis, tuin, keuken </a:t>
            </a:r>
            <a:r>
              <a:rPr lang="nl-BE" sz="2400" b="0" dirty="0" err="1">
                <a:ea typeface="Verdana"/>
                <a:cs typeface="Verdana"/>
              </a:rPr>
              <a:t>Arduino</a:t>
            </a:r>
            <a:r>
              <a:rPr lang="nl-BE" sz="2400" b="0" dirty="0">
                <a:ea typeface="Verdana"/>
                <a:cs typeface="Verdana"/>
              </a:rPr>
              <a:t> project met 2 sensoren, 3 actoren en een </a:t>
            </a:r>
            <a:r>
              <a:rPr lang="nl-BE" sz="2400" b="0" dirty="0" err="1">
                <a:ea typeface="Verdana"/>
                <a:cs typeface="Verdana"/>
              </a:rPr>
              <a:t>LCD-display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-Voorzie iets creatief voor </a:t>
            </a:r>
            <a:r>
              <a:rPr lang="nl-BE" sz="2400" b="0" dirty="0" err="1">
                <a:ea typeface="Verdana"/>
                <a:cs typeface="Verdana"/>
              </a:rPr>
              <a:t>meere</a:t>
            </a:r>
            <a:r>
              <a:rPr lang="nl-BE" sz="2400" b="0" dirty="0">
                <a:ea typeface="Verdana"/>
                <a:cs typeface="Verdana"/>
              </a:rPr>
              <a:t> veiligheid of gebruiksgemak.</a:t>
            </a:r>
          </a:p>
        </p:txBody>
      </p:sp>
    </p:spTree>
    <p:extLst>
      <p:ext uri="{BB962C8B-B14F-4D97-AF65-F5344CB8AC3E}">
        <p14:creationId xmlns:p14="http://schemas.microsoft.com/office/powerpoint/2010/main" val="1709397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Integration project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477059"/>
            <a:ext cx="7790504" cy="28513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Arduino</a:t>
            </a:r>
            <a:r>
              <a:rPr lang="nl-NL" sz="2400" b="0" dirty="0">
                <a:ea typeface="Verdana"/>
                <a:cs typeface="Verdana"/>
              </a:rPr>
              <a:t> IDE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Tinkercad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Arduino</a:t>
            </a:r>
            <a:r>
              <a:rPr lang="nl-NL" sz="2400" b="0" dirty="0">
                <a:ea typeface="Verdana"/>
                <a:cs typeface="Verdana"/>
              </a:rPr>
              <a:t> kit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-Multimeter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-Eventueel extra componenten</a:t>
            </a:r>
          </a:p>
        </p:txBody>
      </p:sp>
    </p:spTree>
    <p:extLst>
      <p:ext uri="{BB962C8B-B14F-4D97-AF65-F5344CB8AC3E}">
        <p14:creationId xmlns:p14="http://schemas.microsoft.com/office/powerpoint/2010/main" val="66452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O 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BE" sz="1800" dirty="0">
                <a:ea typeface="Verdana"/>
                <a:cs typeface="Verdana"/>
              </a:rPr>
              <a:t>Creative </a:t>
            </a:r>
            <a:r>
              <a:rPr lang="nl-BE" sz="1800" dirty="0" err="1">
                <a:ea typeface="Verdana"/>
                <a:cs typeface="Verdana"/>
              </a:rPr>
              <a:t>gaming</a:t>
            </a:r>
            <a:r>
              <a:rPr lang="nl-BE" sz="1800" dirty="0">
                <a:ea typeface="Verdana"/>
                <a:cs typeface="Verdana"/>
              </a:rPr>
              <a:t> – Programming 1.1</a:t>
            </a:r>
          </a:p>
          <a:p>
            <a:r>
              <a:rPr lang="nl-BE" sz="1800" dirty="0">
                <a:ea typeface="Verdana"/>
                <a:cs typeface="Verdana"/>
              </a:rPr>
              <a:t>Creative </a:t>
            </a:r>
            <a:r>
              <a:rPr lang="nl-BE" sz="1800" dirty="0" err="1">
                <a:ea typeface="Verdana"/>
                <a:cs typeface="Verdana"/>
              </a:rPr>
              <a:t>gaming</a:t>
            </a:r>
            <a:r>
              <a:rPr lang="nl-BE" sz="1800" dirty="0">
                <a:ea typeface="Verdana"/>
                <a:cs typeface="Verdana"/>
              </a:rPr>
              <a:t> – Integration project 1.1</a:t>
            </a:r>
          </a:p>
          <a:p>
            <a:r>
              <a:rPr lang="nl-BE" sz="1800" dirty="0">
                <a:ea typeface="Verdana"/>
                <a:cs typeface="Verdana"/>
              </a:rPr>
              <a:t>Virtual </a:t>
            </a:r>
            <a:r>
              <a:rPr lang="nl-BE" sz="1800" dirty="0" err="1">
                <a:ea typeface="Verdana"/>
                <a:cs typeface="Verdana"/>
              </a:rPr>
              <a:t>and</a:t>
            </a:r>
            <a:r>
              <a:rPr lang="nl-BE" sz="1800" dirty="0">
                <a:ea typeface="Verdana"/>
                <a:cs typeface="Verdana"/>
              </a:rPr>
              <a:t> real life makers – Programming 1.2</a:t>
            </a:r>
          </a:p>
          <a:p>
            <a:r>
              <a:rPr lang="nl-BE" sz="1800" dirty="0">
                <a:ea typeface="Verdana"/>
                <a:cs typeface="Verdana"/>
              </a:rPr>
              <a:t>Virtual </a:t>
            </a:r>
            <a:r>
              <a:rPr lang="nl-BE" sz="1800" dirty="0" err="1">
                <a:ea typeface="Verdana"/>
                <a:cs typeface="Verdana"/>
              </a:rPr>
              <a:t>and</a:t>
            </a:r>
            <a:r>
              <a:rPr lang="nl-BE" sz="1800" dirty="0">
                <a:ea typeface="Verdana"/>
                <a:cs typeface="Verdana"/>
              </a:rPr>
              <a:t> real life makers – In </a:t>
            </a:r>
            <a:r>
              <a:rPr lang="nl-BE" sz="1800" dirty="0" err="1">
                <a:ea typeface="Verdana"/>
                <a:cs typeface="Verdana"/>
              </a:rPr>
              <a:t>and</a:t>
            </a:r>
            <a:r>
              <a:rPr lang="nl-BE" sz="1800" dirty="0">
                <a:ea typeface="Verdana"/>
                <a:cs typeface="Verdana"/>
              </a:rPr>
              <a:t> out systems</a:t>
            </a:r>
          </a:p>
          <a:p>
            <a:r>
              <a:rPr lang="nl-BE" sz="1800" dirty="0">
                <a:ea typeface="Verdana"/>
                <a:cs typeface="Verdana"/>
              </a:rPr>
              <a:t>Virtual </a:t>
            </a:r>
            <a:r>
              <a:rPr lang="nl-BE" sz="1800" dirty="0" err="1">
                <a:ea typeface="Verdana"/>
                <a:cs typeface="Verdana"/>
              </a:rPr>
              <a:t>and</a:t>
            </a:r>
            <a:r>
              <a:rPr lang="nl-BE" sz="1800" dirty="0">
                <a:ea typeface="Verdana"/>
                <a:cs typeface="Verdana"/>
              </a:rPr>
              <a:t> real life makers – Integration project 1.2</a:t>
            </a:r>
          </a:p>
          <a:p>
            <a:r>
              <a:rPr lang="nl-BE" sz="1800" dirty="0" err="1">
                <a:ea typeface="Verdana"/>
                <a:cs typeface="Verdana"/>
              </a:rPr>
              <a:t>Walking</a:t>
            </a:r>
            <a:r>
              <a:rPr lang="nl-BE" sz="1800" dirty="0">
                <a:ea typeface="Verdana"/>
                <a:cs typeface="Verdana"/>
              </a:rPr>
              <a:t> as a virtual </a:t>
            </a:r>
            <a:r>
              <a:rPr lang="nl-BE" sz="1800" dirty="0" err="1">
                <a:ea typeface="Verdana"/>
                <a:cs typeface="Verdana"/>
              </a:rPr>
              <a:t>nomad</a:t>
            </a:r>
            <a:r>
              <a:rPr lang="nl-BE" sz="1800" dirty="0">
                <a:ea typeface="Verdana"/>
                <a:cs typeface="Verdana"/>
              </a:rPr>
              <a:t> – 3D development</a:t>
            </a:r>
          </a:p>
          <a:p>
            <a:endParaRPr lang="nl-BE" sz="180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4246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Integration project 1.2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477059"/>
            <a:ext cx="7790504" cy="31055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Dagelijks werk (20%):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-Deadlines halen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-Aanwezigheid</a:t>
            </a:r>
          </a:p>
          <a:p>
            <a:endParaRPr lang="nl-NL" sz="2400" b="0" dirty="0">
              <a:ea typeface="Verdana"/>
              <a:cs typeface="Verdana"/>
            </a:endParaRPr>
          </a:p>
          <a:p>
            <a:r>
              <a:rPr lang="nl-NL" sz="2400" b="0" dirty="0">
                <a:ea typeface="Verdana"/>
                <a:cs typeface="Verdana"/>
              </a:rPr>
              <a:t>Examen (80%):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-Presentatie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-Rubriek (45% code, 45% opstelling, 10% </a:t>
            </a:r>
            <a:r>
              <a:rPr lang="nl-NL" sz="2400" b="0" dirty="0" err="1">
                <a:ea typeface="Verdana"/>
                <a:cs typeface="Verdana"/>
              </a:rPr>
              <a:t>creative</a:t>
            </a:r>
            <a:r>
              <a:rPr lang="nl-NL" sz="2400" b="0" dirty="0">
                <a:ea typeface="Verdana"/>
                <a:cs typeface="Verdana"/>
              </a:rPr>
              <a:t> </a:t>
            </a:r>
            <a:r>
              <a:rPr lang="nl-NL" sz="2400" b="0" dirty="0" err="1">
                <a:ea typeface="Verdana"/>
                <a:cs typeface="Verdana"/>
              </a:rPr>
              <a:t>touch</a:t>
            </a:r>
            <a:r>
              <a:rPr lang="nl-NL" sz="2400" b="0" dirty="0">
                <a:ea typeface="Verdana"/>
                <a:cs typeface="Verdan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665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Virtual </a:t>
            </a:r>
            <a:r>
              <a:rPr lang="nl-BE" sz="2400" dirty="0" err="1">
                <a:ea typeface="Verdana"/>
                <a:cs typeface="Verdana"/>
              </a:rPr>
              <a:t>and</a:t>
            </a:r>
            <a:r>
              <a:rPr lang="nl-BE" sz="2400" dirty="0">
                <a:ea typeface="Verdana"/>
                <a:cs typeface="Verdana"/>
              </a:rPr>
              <a:t> real life makers – Integration project 1.2</a:t>
            </a:r>
          </a:p>
        </p:txBody>
      </p:sp>
      <p:pic>
        <p:nvPicPr>
          <p:cNvPr id="2" name="VID_20230124_090513">
            <a:hlinkClick r:id="" action="ppaction://media"/>
            <a:extLst>
              <a:ext uri="{FF2B5EF4-FFF2-40B4-BE49-F238E27FC236}">
                <a16:creationId xmlns:a16="http://schemas.microsoft.com/office/drawing/2014/main" id="{5079ED78-9AF8-324F-A957-E140FBB664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7510" y="1039153"/>
            <a:ext cx="2268980" cy="4033057"/>
          </a:xfrm>
        </p:spPr>
      </p:pic>
    </p:spTree>
    <p:extLst>
      <p:ext uri="{BB962C8B-B14F-4D97-AF65-F5344CB8AC3E}">
        <p14:creationId xmlns:p14="http://schemas.microsoft.com/office/powerpoint/2010/main" val="124540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9956-87A2-5262-20B1-A3AE4A5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>
                <a:ea typeface="Verdana"/>
                <a:cs typeface="Verdana"/>
              </a:rPr>
              <a:t>Walking</a:t>
            </a:r>
            <a:r>
              <a:rPr lang="nl-BE" sz="3200" dirty="0">
                <a:ea typeface="Verdana"/>
                <a:cs typeface="Verdana"/>
              </a:rPr>
              <a:t> as a virtual </a:t>
            </a:r>
            <a:r>
              <a:rPr lang="nl-BE" sz="3200" dirty="0" err="1">
                <a:ea typeface="Verdana"/>
                <a:cs typeface="Verdana"/>
              </a:rPr>
              <a:t>nomad</a:t>
            </a:r>
            <a:r>
              <a:rPr lang="nl-BE" sz="3200" dirty="0">
                <a:ea typeface="Verdana"/>
                <a:cs typeface="Verdana"/>
              </a:rPr>
              <a:t> – 3D development</a:t>
            </a:r>
            <a:br>
              <a:rPr lang="nl-BE" sz="3200" dirty="0">
                <a:ea typeface="Verdana"/>
                <a:cs typeface="Verdana"/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877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539140"/>
          </a:xfrm>
        </p:spPr>
        <p:txBody>
          <a:bodyPr/>
          <a:lstStyle/>
          <a:p>
            <a:r>
              <a:rPr lang="nl-BE" sz="2400" dirty="0" err="1">
                <a:ea typeface="Verdana"/>
                <a:cs typeface="Verdana"/>
              </a:rPr>
              <a:t>Walking</a:t>
            </a:r>
            <a:r>
              <a:rPr lang="nl-BE" sz="2400" dirty="0">
                <a:ea typeface="Verdana"/>
                <a:cs typeface="Verdana"/>
              </a:rPr>
              <a:t> as a virtual </a:t>
            </a:r>
            <a:r>
              <a:rPr lang="nl-BE" sz="2400" dirty="0" err="1">
                <a:ea typeface="Verdana"/>
                <a:cs typeface="Verdana"/>
              </a:rPr>
              <a:t>nomad</a:t>
            </a:r>
            <a:r>
              <a:rPr lang="nl-BE" sz="2400" dirty="0">
                <a:ea typeface="Verdana"/>
                <a:cs typeface="Verdana"/>
              </a:rPr>
              <a:t> – 3D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158949"/>
            <a:ext cx="7790504" cy="31694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-Maak een zombie survival game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</a:t>
            </a:r>
            <a:r>
              <a:rPr lang="nl-BE" sz="2400" b="0" dirty="0" err="1">
                <a:ea typeface="Verdana"/>
                <a:cs typeface="Verdana"/>
              </a:rPr>
              <a:t>Gameobjects</a:t>
            </a:r>
            <a:r>
              <a:rPr lang="nl-BE" sz="2400" b="0" dirty="0">
                <a:ea typeface="Verdana"/>
                <a:cs typeface="Verdana"/>
              </a:rPr>
              <a:t> + </a:t>
            </a:r>
            <a:r>
              <a:rPr lang="nl-BE" sz="2400" b="0" dirty="0" err="1">
                <a:ea typeface="Verdana"/>
                <a:cs typeface="Verdana"/>
              </a:rPr>
              <a:t>Prefabs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</a:t>
            </a:r>
            <a:r>
              <a:rPr lang="nl-BE" sz="2400" b="0" dirty="0" err="1">
                <a:ea typeface="Verdana"/>
                <a:cs typeface="Verdana"/>
              </a:rPr>
              <a:t>Physics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-Audio + </a:t>
            </a:r>
            <a:r>
              <a:rPr lang="nl-BE" sz="2400" b="0" dirty="0" err="1">
                <a:ea typeface="Verdana"/>
                <a:cs typeface="Verdana"/>
              </a:rPr>
              <a:t>Lighting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</a:t>
            </a:r>
            <a:r>
              <a:rPr lang="nl-BE" sz="2400" b="0" dirty="0" err="1">
                <a:ea typeface="Verdana"/>
                <a:cs typeface="Verdana"/>
              </a:rPr>
              <a:t>Animation</a:t>
            </a:r>
            <a:r>
              <a:rPr lang="nl-BE" sz="2400" b="0" dirty="0">
                <a:ea typeface="Verdana"/>
                <a:cs typeface="Verdana"/>
              </a:rPr>
              <a:t> + animator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-UI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-Building</a:t>
            </a:r>
          </a:p>
        </p:txBody>
      </p:sp>
    </p:spTree>
    <p:extLst>
      <p:ext uri="{BB962C8B-B14F-4D97-AF65-F5344CB8AC3E}">
        <p14:creationId xmlns:p14="http://schemas.microsoft.com/office/powerpoint/2010/main" val="1704781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539140"/>
          </a:xfrm>
        </p:spPr>
        <p:txBody>
          <a:bodyPr/>
          <a:lstStyle/>
          <a:p>
            <a:r>
              <a:rPr lang="nl-BE" sz="2400" dirty="0" err="1">
                <a:ea typeface="Verdana"/>
                <a:cs typeface="Verdana"/>
              </a:rPr>
              <a:t>Walking</a:t>
            </a:r>
            <a:r>
              <a:rPr lang="nl-BE" sz="2400" dirty="0">
                <a:ea typeface="Verdana"/>
                <a:cs typeface="Verdana"/>
              </a:rPr>
              <a:t> as a virtual </a:t>
            </a:r>
            <a:r>
              <a:rPr lang="nl-BE" sz="2400" dirty="0" err="1">
                <a:ea typeface="Verdana"/>
                <a:cs typeface="Verdana"/>
              </a:rPr>
              <a:t>nomad</a:t>
            </a:r>
            <a:r>
              <a:rPr lang="nl-BE" sz="2400" dirty="0">
                <a:ea typeface="Verdana"/>
                <a:cs typeface="Verdana"/>
              </a:rPr>
              <a:t> – 3D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158949"/>
            <a:ext cx="7790504" cy="31694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Unity</a:t>
            </a:r>
            <a:r>
              <a:rPr lang="nl-NL" sz="2400" b="0" dirty="0">
                <a:ea typeface="Verdana"/>
                <a:cs typeface="Verdana"/>
              </a:rPr>
              <a:t> Hub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Unity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-Visual studio community</a:t>
            </a:r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5199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4" y="619809"/>
            <a:ext cx="8282623" cy="539140"/>
          </a:xfrm>
        </p:spPr>
        <p:txBody>
          <a:bodyPr/>
          <a:lstStyle/>
          <a:p>
            <a:r>
              <a:rPr lang="nl-BE" sz="2400" dirty="0" err="1">
                <a:ea typeface="Verdana"/>
                <a:cs typeface="Verdana"/>
              </a:rPr>
              <a:t>Walking</a:t>
            </a:r>
            <a:r>
              <a:rPr lang="nl-BE" sz="2400" dirty="0">
                <a:ea typeface="Verdana"/>
                <a:cs typeface="Verdana"/>
              </a:rPr>
              <a:t> as a virtual </a:t>
            </a:r>
            <a:r>
              <a:rPr lang="nl-BE" sz="2400" dirty="0" err="1">
                <a:ea typeface="Verdana"/>
                <a:cs typeface="Verdana"/>
              </a:rPr>
              <a:t>nomad</a:t>
            </a:r>
            <a:r>
              <a:rPr lang="nl-BE" sz="2400" dirty="0">
                <a:ea typeface="Verdana"/>
                <a:cs typeface="Verdana"/>
              </a:rPr>
              <a:t> – 3D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158949"/>
            <a:ext cx="7790504" cy="31694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Dagelijks werk (40%):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-Wekelijkse opdracht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-Rubriek</a:t>
            </a:r>
            <a:br>
              <a:rPr lang="nl-NL" sz="2400" b="0" dirty="0">
                <a:ea typeface="Verdana"/>
                <a:cs typeface="Verdana"/>
              </a:rPr>
            </a:b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Examen (60%):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</a:t>
            </a:r>
            <a:r>
              <a:rPr lang="nl-NL" sz="2400" b="0" dirty="0" err="1">
                <a:ea typeface="Verdana"/>
                <a:cs typeface="Verdana"/>
              </a:rPr>
              <a:t>Modendeling</a:t>
            </a:r>
            <a:r>
              <a:rPr lang="nl-NL" sz="2400" b="0" dirty="0">
                <a:ea typeface="Verdana"/>
                <a:cs typeface="Verdana"/>
              </a:rPr>
              <a:t> project voorstellen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-Rubriek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-Samenvoeging van alle vorige opdrachten + </a:t>
            </a:r>
            <a:r>
              <a:rPr lang="nl-NL" sz="2400" b="0" dirty="0" err="1">
                <a:ea typeface="Verdana"/>
                <a:cs typeface="Verdana"/>
              </a:rPr>
              <a:t>build</a:t>
            </a:r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36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CE859C-1E6E-4D77-96B6-0A2E69A0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>
                <a:ea typeface="Verdana"/>
                <a:cs typeface="Verdana"/>
              </a:rPr>
              <a:t>Creative </a:t>
            </a:r>
            <a:r>
              <a:rPr lang="nl-BE" sz="3200" dirty="0" err="1">
                <a:ea typeface="Verdana"/>
                <a:cs typeface="Verdana"/>
              </a:rPr>
              <a:t>gaming</a:t>
            </a:r>
            <a:r>
              <a:rPr lang="nl-BE" sz="3200" dirty="0">
                <a:ea typeface="Verdana"/>
                <a:cs typeface="Verdana"/>
              </a:rPr>
              <a:t> – Programming 1.1</a:t>
            </a:r>
          </a:p>
        </p:txBody>
      </p:sp>
    </p:spTree>
    <p:extLst>
      <p:ext uri="{BB962C8B-B14F-4D97-AF65-F5344CB8AC3E}">
        <p14:creationId xmlns:p14="http://schemas.microsoft.com/office/powerpoint/2010/main" val="227007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Programming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-Variabelen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-Selecties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-Lussen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-Arrays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-Methodes (basic)</a:t>
            </a:r>
          </a:p>
        </p:txBody>
      </p:sp>
    </p:spTree>
    <p:extLst>
      <p:ext uri="{BB962C8B-B14F-4D97-AF65-F5344CB8AC3E}">
        <p14:creationId xmlns:p14="http://schemas.microsoft.com/office/powerpoint/2010/main" val="75853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Programming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Hardware/software:</a:t>
            </a:r>
            <a:br>
              <a:rPr lang="nl-NL" sz="2400" b="0" dirty="0">
                <a:ea typeface="Verdana"/>
                <a:cs typeface="Verdana"/>
              </a:rPr>
            </a:br>
            <a:r>
              <a:rPr lang="nl-NL" sz="2400" b="0" dirty="0">
                <a:ea typeface="Verdana"/>
                <a:cs typeface="Verdana"/>
              </a:rPr>
              <a:t>-Visual studio community</a:t>
            </a:r>
          </a:p>
          <a:p>
            <a:endParaRPr lang="nl-BE" sz="2400" b="0" dirty="0">
              <a:ea typeface="Verdana"/>
              <a:cs typeface="Verdana"/>
            </a:endParaRPr>
          </a:p>
          <a:p>
            <a:r>
              <a:rPr lang="nl-BE" sz="2400" b="0" dirty="0">
                <a:ea typeface="Verdana"/>
                <a:cs typeface="Verdana"/>
              </a:rPr>
              <a:t>Examen: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-Vaardigheidstoets op laptop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-Grote oefening met kleine sub-oefeningen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-Verbeterd met verbetersleutel</a:t>
            </a:r>
            <a:endParaRPr lang="nl-NL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7320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AFE7D-27B5-E886-1A2A-D16C7A96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34" y="2329816"/>
            <a:ext cx="5433238" cy="1021556"/>
          </a:xfrm>
        </p:spPr>
        <p:txBody>
          <a:bodyPr/>
          <a:lstStyle/>
          <a:p>
            <a:r>
              <a:rPr lang="nl-BE" sz="3200" dirty="0">
                <a:ea typeface="Verdana"/>
                <a:cs typeface="Verdana"/>
              </a:rPr>
              <a:t>Creative </a:t>
            </a:r>
            <a:r>
              <a:rPr lang="nl-BE" sz="3200" dirty="0" err="1">
                <a:ea typeface="Verdana"/>
                <a:cs typeface="Verdana"/>
              </a:rPr>
              <a:t>gaming</a:t>
            </a:r>
            <a:r>
              <a:rPr lang="nl-BE" sz="3200" dirty="0">
                <a:ea typeface="Verdana"/>
                <a:cs typeface="Verdana"/>
              </a:rPr>
              <a:t> – Integration project 1.1</a:t>
            </a:r>
            <a:br>
              <a:rPr lang="nl-BE" sz="3200" dirty="0">
                <a:ea typeface="Verdana"/>
                <a:cs typeface="Verdana"/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111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5" y="619809"/>
            <a:ext cx="8069972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Integration project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I</a:t>
            </a:r>
            <a:r>
              <a:rPr lang="nl-BE" sz="2400" b="0" dirty="0" err="1">
                <a:ea typeface="Verdana"/>
                <a:cs typeface="Verdana"/>
              </a:rPr>
              <a:t>nhoud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-Maak een klein verhaaltje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-Maak </a:t>
            </a:r>
            <a:r>
              <a:rPr lang="nl-BE" sz="2400" b="0" dirty="0" err="1">
                <a:ea typeface="Verdana"/>
                <a:cs typeface="Verdana"/>
              </a:rPr>
              <a:t>visuals</a:t>
            </a:r>
            <a:r>
              <a:rPr lang="nl-BE" sz="2400" b="0" dirty="0">
                <a:ea typeface="Verdana"/>
                <a:cs typeface="Verdana"/>
              </a:rPr>
              <a:t> die dit verhaal vertellen (vertelboek)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-Maak een programma om te zorgen dat het verhaal interactief wordt</a:t>
            </a:r>
          </a:p>
        </p:txBody>
      </p:sp>
    </p:spTree>
    <p:extLst>
      <p:ext uri="{BB962C8B-B14F-4D97-AF65-F5344CB8AC3E}">
        <p14:creationId xmlns:p14="http://schemas.microsoft.com/office/powerpoint/2010/main" val="376808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5" y="619809"/>
            <a:ext cx="8069972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Integration project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400" b="0" dirty="0">
                <a:ea typeface="Verdana"/>
                <a:cs typeface="Verdana"/>
              </a:rPr>
              <a:t>Hardware/software</a:t>
            </a:r>
            <a:r>
              <a:rPr lang="nl-BE" sz="2400" b="0" dirty="0">
                <a:ea typeface="Verdana"/>
                <a:cs typeface="Verdana"/>
              </a:rPr>
              <a:t>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-Adobe illustrator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-Visual studio community: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		-</a:t>
            </a:r>
            <a:r>
              <a:rPr lang="nl-BE" sz="2400" b="0" dirty="0" err="1">
                <a:ea typeface="Verdana"/>
                <a:cs typeface="Verdana"/>
              </a:rPr>
              <a:t>Xamarin</a:t>
            </a:r>
            <a:r>
              <a:rPr lang="nl-BE" sz="2400" b="0" dirty="0">
                <a:ea typeface="Verdana"/>
                <a:cs typeface="Verdana"/>
              </a:rPr>
              <a:t> </a:t>
            </a:r>
            <a:r>
              <a:rPr lang="nl-BE" sz="2400" b="0" dirty="0" err="1">
                <a:ea typeface="Verdana"/>
                <a:cs typeface="Verdana"/>
              </a:rPr>
              <a:t>framework</a:t>
            </a:r>
            <a:br>
              <a:rPr lang="nl-BE" sz="2400" b="0" dirty="0">
                <a:ea typeface="Verdana"/>
                <a:cs typeface="Verdana"/>
              </a:rPr>
            </a:br>
            <a:r>
              <a:rPr lang="nl-BE" sz="2400" b="0" dirty="0">
                <a:ea typeface="Verdana"/>
                <a:cs typeface="Verdana"/>
              </a:rPr>
              <a:t>		-Template voor vertelboek</a:t>
            </a:r>
            <a:br>
              <a:rPr lang="nl-BE" sz="2400" b="0" dirty="0">
                <a:ea typeface="Verdana"/>
                <a:cs typeface="Verdana"/>
              </a:rPr>
            </a:br>
            <a:endParaRPr lang="nl-BE" sz="2400" b="0" dirty="0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9160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05" y="619809"/>
            <a:ext cx="8069972" cy="857250"/>
          </a:xfrm>
        </p:spPr>
        <p:txBody>
          <a:bodyPr/>
          <a:lstStyle/>
          <a:p>
            <a:r>
              <a:rPr lang="nl-BE" sz="2400" dirty="0">
                <a:ea typeface="Verdana"/>
                <a:cs typeface="Verdana"/>
              </a:rPr>
              <a:t>Creative </a:t>
            </a:r>
            <a:r>
              <a:rPr lang="nl-BE" sz="2400" dirty="0" err="1">
                <a:ea typeface="Verdana"/>
                <a:cs typeface="Verdana"/>
              </a:rPr>
              <a:t>gaming</a:t>
            </a:r>
            <a:r>
              <a:rPr lang="nl-BE" sz="2400" dirty="0">
                <a:ea typeface="Verdana"/>
                <a:cs typeface="Verdana"/>
              </a:rPr>
              <a:t> – Integration project 1.1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9946" y="1283183"/>
            <a:ext cx="7790504" cy="3045226"/>
          </a:xfrm>
        </p:spPr>
        <p:txBody>
          <a:bodyPr vert="horz" lIns="91440" tIns="45720" rIns="91440" bIns="45720" rtlCol="0" anchor="t">
            <a:noAutofit/>
          </a:bodyPr>
          <a:lstStyle/>
          <a:p>
            <a:br>
              <a:rPr lang="nl-BE" sz="2400" b="0" dirty="0">
                <a:ea typeface="Verdana"/>
                <a:cs typeface="Verdana"/>
              </a:rPr>
            </a:br>
            <a:endParaRPr lang="nl-BE" sz="2400" b="0" dirty="0">
              <a:ea typeface="Verdana"/>
              <a:cs typeface="Verdana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E936E70-9CF2-73AA-ADE8-9032A5B0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42" y="1076943"/>
            <a:ext cx="4958338" cy="39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55286"/>
      </p:ext>
    </p:extLst>
  </p:cSld>
  <p:clrMapOvr>
    <a:masterClrMapping/>
  </p:clrMapOvr>
</p:sld>
</file>

<file path=ppt/theme/theme1.xml><?xml version="1.0" encoding="utf-8"?>
<a:theme xmlns:a="http://schemas.openxmlformats.org/drawingml/2006/main" name="KdG Thema">
  <a:themeElements>
    <a:clrScheme name="KdG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460AC"/>
      </a:accent1>
      <a:accent2>
        <a:srgbClr val="AC5A96"/>
      </a:accent2>
      <a:accent3>
        <a:srgbClr val="9F5CAA"/>
      </a:accent3>
      <a:accent4>
        <a:srgbClr val="5078BE"/>
      </a:accent4>
      <a:accent5>
        <a:srgbClr val="0094BA"/>
      </a:accent5>
      <a:accent6>
        <a:srgbClr val="00B2E2"/>
      </a:accent6>
      <a:hlink>
        <a:srgbClr val="00A685"/>
      </a:hlink>
      <a:folHlink>
        <a:srgbClr val="00A685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100" dirty="0" err="1" smtClean="0">
            <a:latin typeface="Verdana 11"/>
            <a:cs typeface="Verdana 11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91225D365944A9DFEDCB65F2CEE94" ma:contentTypeVersion="9" ma:contentTypeDescription="Create a new document." ma:contentTypeScope="" ma:versionID="fe821d16a778a88f355564d5adf233d6">
  <xsd:schema xmlns:xsd="http://www.w3.org/2001/XMLSchema" xmlns:xs="http://www.w3.org/2001/XMLSchema" xmlns:p="http://schemas.microsoft.com/office/2006/metadata/properties" xmlns:ns3="fdbc6cf0-b596-4c0c-a88f-8d5b27248f4a" xmlns:ns4="b458b743-865b-4f61-8479-8b2fd592cb3b" targetNamespace="http://schemas.microsoft.com/office/2006/metadata/properties" ma:root="true" ma:fieldsID="97f1c21b5783f0d95b7265144d05fcc9" ns3:_="" ns4:_="">
    <xsd:import namespace="fdbc6cf0-b596-4c0c-a88f-8d5b27248f4a"/>
    <xsd:import namespace="b458b743-865b-4f61-8479-8b2fd592cb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c6cf0-b596-4c0c-a88f-8d5b27248f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58b743-865b-4f61-8479-8b2fd592c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201AD6-20AF-480C-BE3F-270086F01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c6cf0-b596-4c0c-a88f-8d5b27248f4a"/>
    <ds:schemaRef ds:uri="b458b743-865b-4f61-8479-8b2fd592c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3D2815-96CB-448B-93D4-A64A46DFBB5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458b743-865b-4f61-8479-8b2fd592cb3b"/>
    <ds:schemaRef ds:uri="fdbc6cf0-b596-4c0c-a88f-8d5b27248f4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52E103-68AA-4BC9-A475-04F6D76B7B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Diavoorstelling (16:9)</PresentationFormat>
  <Paragraphs>56</Paragraphs>
  <Slides>25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2" baseType="lpstr">
      <vt:lpstr>Verdana</vt:lpstr>
      <vt:lpstr>Courier New</vt:lpstr>
      <vt:lpstr>Calibri</vt:lpstr>
      <vt:lpstr>Wingdings</vt:lpstr>
      <vt:lpstr>Lucida Grande</vt:lpstr>
      <vt:lpstr>Arial</vt:lpstr>
      <vt:lpstr>KdG Thema</vt:lpstr>
      <vt:lpstr>Opleidingsadviesraad</vt:lpstr>
      <vt:lpstr>T O C</vt:lpstr>
      <vt:lpstr>Creative gaming – Programming 1.1</vt:lpstr>
      <vt:lpstr>Creative gaming – Programming 1.1</vt:lpstr>
      <vt:lpstr>Creative gaming – Programming 1.1</vt:lpstr>
      <vt:lpstr>Creative gaming – Integration project 1.1 </vt:lpstr>
      <vt:lpstr>Creative gaming – Integration project 1.1</vt:lpstr>
      <vt:lpstr>Creative gaming – Integration project 1.1</vt:lpstr>
      <vt:lpstr>Creative gaming – Integration project 1.1</vt:lpstr>
      <vt:lpstr>Creative gaming – Integration project 1.1</vt:lpstr>
      <vt:lpstr>Virtual and real life makers – Programming 1.2 </vt:lpstr>
      <vt:lpstr>Virtual and real life makers – Programming 1.2</vt:lpstr>
      <vt:lpstr>Virtual and real life makers – Programming 1.2</vt:lpstr>
      <vt:lpstr>Virtual and real life  makers – In and out systems </vt:lpstr>
      <vt:lpstr>Virtual and real life makers – In and out systems</vt:lpstr>
      <vt:lpstr>Virtual and real life makers – In and out systems</vt:lpstr>
      <vt:lpstr>Virtual and real life makers – Integration project 1.2 </vt:lpstr>
      <vt:lpstr>Virtual and real life makers – Integration project 1.2</vt:lpstr>
      <vt:lpstr>Virtual and real life makers – Integration project 1.2</vt:lpstr>
      <vt:lpstr>Virtual and real life makers – Integration project 1.2</vt:lpstr>
      <vt:lpstr>Virtual and real life makers – Integration project 1.2</vt:lpstr>
      <vt:lpstr>Walking as a virtual nomad – 3D development </vt:lpstr>
      <vt:lpstr>Walking as a virtual nomad – 3D development</vt:lpstr>
      <vt:lpstr>Walking as a virtual nomad – 3D development</vt:lpstr>
      <vt:lpstr>Walking as a virtual nomad – 3D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O – S Y S T E M S</dc:title>
  <dc:creator>Van Hoecke David</dc:creator>
  <cp:lastModifiedBy>Demulder Joppe</cp:lastModifiedBy>
  <cp:revision>139</cp:revision>
  <dcterms:created xsi:type="dcterms:W3CDTF">2020-11-22T16:40:40Z</dcterms:created>
  <dcterms:modified xsi:type="dcterms:W3CDTF">2023-04-19T08:02:24Z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0x01010042891225D365944A9DFEDCB65F2CEE94</vt:lpwstr>
  </property>
</Properties>
</file>